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/>
              <a:t> </a:t>
            </a:r>
            <a:r>
              <a:rPr lang="en-US" sz="1600" b="0" dirty="0" smtClean="0"/>
              <a:t>Promoting youth employment in remote areas in Jordan -(Job Jo)</a:t>
            </a:r>
          </a:p>
          <a:p>
            <a:pPr algn="ctr"/>
            <a:r>
              <a:rPr lang="en-US" sz="1600" b="0" dirty="0" smtClean="0"/>
              <a:t> 598428-EPP-1-2018-1-JO-EPPKA2-CBHE-JP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196752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JOB JO</a:t>
            </a:r>
          </a:p>
          <a:p>
            <a:pPr algn="ctr">
              <a:lnSpc>
                <a:spcPct val="150000"/>
              </a:lnSpc>
            </a:pPr>
            <a:endParaRPr lang="en-GB" sz="2000" b="1" u="sng" dirty="0"/>
          </a:p>
        </p:txBody>
      </p:sp>
      <p:sp>
        <p:nvSpPr>
          <p:cNvPr id="4" name="Textfeld 3"/>
          <p:cNvSpPr txBox="1"/>
          <p:nvPr/>
        </p:nvSpPr>
        <p:spPr>
          <a:xfrm>
            <a:off x="35496" y="2708920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/>
              <a:t>Work Package 2 </a:t>
            </a:r>
          </a:p>
          <a:p>
            <a:pPr algn="ctr">
              <a:lnSpc>
                <a:spcPct val="150000"/>
              </a:lnSpc>
            </a:pPr>
            <a:r>
              <a:rPr lang="en-GB" sz="1600" b="1" dirty="0" smtClean="0"/>
              <a:t>“Establishing Business Network Bureau”</a:t>
            </a:r>
          </a:p>
          <a:p>
            <a:pPr algn="ctr">
              <a:lnSpc>
                <a:spcPct val="150000"/>
              </a:lnSpc>
            </a:pPr>
            <a:r>
              <a:rPr lang="en-GB" sz="1600" i="1" dirty="0" smtClean="0"/>
              <a:t>Presentation by HTWK Leipzig</a:t>
            </a:r>
            <a:endParaRPr lang="en-GB" sz="1600" i="1" dirty="0"/>
          </a:p>
        </p:txBody>
      </p:sp>
      <p:sp>
        <p:nvSpPr>
          <p:cNvPr id="5" name="Textfeld 4"/>
          <p:cNvSpPr txBox="1"/>
          <p:nvPr/>
        </p:nvSpPr>
        <p:spPr>
          <a:xfrm>
            <a:off x="6516216" y="5405339"/>
            <a:ext cx="1740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Dr.Riyadh Qashi</a:t>
            </a:r>
          </a:p>
          <a:p>
            <a:r>
              <a:rPr lang="de-DE" dirty="0" err="1" smtClean="0"/>
              <a:t>M.Sc</a:t>
            </a:r>
            <a:r>
              <a:rPr lang="de-DE" dirty="0" smtClean="0"/>
              <a:t>. Alex Dekin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467544" y="4509120"/>
            <a:ext cx="4572000" cy="3351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Kick-Off Meeting 24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.-26.02.2019</a:t>
            </a:r>
          </a:p>
        </p:txBody>
      </p:sp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4464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Academic </a:t>
            </a:r>
            <a:r>
              <a:rPr lang="en-US" sz="1400" dirty="0">
                <a:latin typeface="Calibri" panose="020F0502020204030204" pitchFamily="34" charset="0"/>
              </a:rPr>
              <a:t>partners of </a:t>
            </a:r>
            <a:r>
              <a:rPr lang="en-US" sz="1400" dirty="0" smtClean="0">
                <a:latin typeface="Calibri" panose="020F0502020204030204" pitchFamily="34" charset="0"/>
              </a:rPr>
              <a:t>Partner Country </a:t>
            </a:r>
            <a:r>
              <a:rPr lang="en-US" sz="1400" dirty="0">
                <a:latin typeface="Calibri" panose="020F0502020204030204" pitchFamily="34" charset="0"/>
              </a:rPr>
              <a:t>will provide rooms for (BSNB) and trainings.  </a:t>
            </a: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rooms will </a:t>
            </a:r>
            <a:r>
              <a:rPr lang="en-US" sz="1400" dirty="0" smtClean="0">
                <a:latin typeface="Calibri" panose="020F0502020204030204" pitchFamily="34" charset="0"/>
              </a:rPr>
              <a:t>be equipped </a:t>
            </a:r>
            <a:r>
              <a:rPr lang="en-US" sz="1400" dirty="0">
                <a:latin typeface="Calibri" panose="020F0502020204030204" pitchFamily="34" charset="0"/>
              </a:rPr>
              <a:t>with modern information technology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Training </a:t>
            </a:r>
            <a:r>
              <a:rPr lang="en-US" sz="1400" dirty="0">
                <a:latin typeface="Calibri" panose="020F0502020204030204" pitchFamily="34" charset="0"/>
              </a:rPr>
              <a:t>courses in </a:t>
            </a:r>
            <a:r>
              <a:rPr lang="en-US" sz="1400" dirty="0" smtClean="0">
                <a:latin typeface="Calibri" panose="020F0502020204030204" pitchFamily="34" charset="0"/>
              </a:rPr>
              <a:t>Europe will </a:t>
            </a:r>
            <a:r>
              <a:rPr lang="en-US" sz="1400" dirty="0">
                <a:latin typeface="Calibri" panose="020F0502020204030204" pitchFamily="34" charset="0"/>
              </a:rPr>
              <a:t>be organized to transfer the experience of European universities to </a:t>
            </a:r>
            <a:r>
              <a:rPr lang="en-US" sz="1400" dirty="0" smtClean="0">
                <a:latin typeface="Calibri" panose="020F0502020204030204" pitchFamily="34" charset="0"/>
              </a:rPr>
              <a:t>JO partners </a:t>
            </a:r>
            <a:r>
              <a:rPr lang="en-US" sz="1400" dirty="0">
                <a:latin typeface="Calibri" panose="020F0502020204030204" pitchFamily="34" charset="0"/>
              </a:rPr>
              <a:t>For effective organization of the work of (BSNB</a:t>
            </a:r>
            <a:r>
              <a:rPr lang="en-US" sz="1400" dirty="0" smtClean="0">
                <a:latin typeface="Calibri" panose="020F0502020204030204" pitchFamily="34" charset="0"/>
              </a:rPr>
              <a:t>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EU partner will help in identify the problem of unemployment </a:t>
            </a:r>
            <a:r>
              <a:rPr lang="en-US" sz="1400" dirty="0" smtClean="0">
                <a:latin typeface="Calibri" panose="020F0502020204030204" pitchFamily="34" charset="0"/>
              </a:rPr>
              <a:t>in the </a:t>
            </a:r>
            <a:r>
              <a:rPr lang="en-US" sz="1400" dirty="0">
                <a:latin typeface="Calibri" panose="020F0502020204030204" pitchFamily="34" charset="0"/>
              </a:rPr>
              <a:t>remote </a:t>
            </a:r>
            <a:r>
              <a:rPr lang="en-US" sz="1400" dirty="0" smtClean="0">
                <a:latin typeface="Calibri" panose="020F0502020204030204" pitchFamily="34" charset="0"/>
              </a:rPr>
              <a:t>areas </a:t>
            </a:r>
            <a:r>
              <a:rPr lang="en-US" sz="1400" dirty="0">
                <a:latin typeface="Calibri" panose="020F0502020204030204" pitchFamily="34" charset="0"/>
              </a:rPr>
              <a:t>in Jordan based on the result of the Questionnaires (tasks </a:t>
            </a:r>
            <a:r>
              <a:rPr lang="en-US" sz="1400" dirty="0" smtClean="0">
                <a:latin typeface="Calibri" panose="020F0502020204030204" pitchFamily="34" charset="0"/>
              </a:rPr>
              <a:t>1.3 &amp;1.4</a:t>
            </a:r>
            <a:r>
              <a:rPr lang="en-US" sz="1400" dirty="0">
                <a:latin typeface="Calibri" panose="020F0502020204030204" pitchFamily="34" charset="0"/>
              </a:rPr>
              <a:t>) </a:t>
            </a:r>
            <a:r>
              <a:rPr lang="en-US" sz="1400" dirty="0" smtClean="0">
                <a:latin typeface="Calibri" panose="020F0502020204030204" pitchFamily="34" charset="0"/>
              </a:rPr>
              <a:t>which </a:t>
            </a:r>
            <a:r>
              <a:rPr lang="en-US" sz="1400" dirty="0">
                <a:latin typeface="Calibri" panose="020F0502020204030204" pitchFamily="34" charset="0"/>
              </a:rPr>
              <a:t>study the local community.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will be in HTWK, Int@E, </a:t>
            </a:r>
            <a:r>
              <a:rPr lang="en-US" sz="1400" dirty="0" smtClean="0">
                <a:latin typeface="Calibri" panose="020F0502020204030204" pitchFamily="34" charset="0"/>
              </a:rPr>
              <a:t>UCY </a:t>
            </a:r>
            <a:r>
              <a:rPr lang="en-GB" sz="1400" dirty="0" smtClean="0">
                <a:latin typeface="Calibri" panose="020F0502020204030204" pitchFamily="34" charset="0"/>
              </a:rPr>
              <a:t>and </a:t>
            </a:r>
            <a:r>
              <a:rPr lang="en-GB" sz="1400" dirty="0">
                <a:latin typeface="Calibri" panose="020F0502020204030204" pitchFamily="34" charset="0"/>
              </a:rPr>
              <a:t>ISLA</a:t>
            </a:r>
            <a:r>
              <a:rPr lang="en-GB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u="sng" dirty="0" smtClean="0">
                <a:latin typeface="Calibri" panose="020F0502020204030204" pitchFamily="34" charset="0"/>
              </a:rPr>
              <a:t>Highlights: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Studying the issues of selection and </a:t>
            </a:r>
            <a:r>
              <a:rPr lang="en-US" sz="1400" dirty="0" smtClean="0">
                <a:latin typeface="Calibri" panose="020F0502020204030204" pitchFamily="34" charset="0"/>
              </a:rPr>
              <a:t>composition of </a:t>
            </a:r>
            <a:r>
              <a:rPr lang="en-US" sz="1400" dirty="0">
                <a:latin typeface="Calibri" panose="020F0502020204030204" pitchFamily="34" charset="0"/>
              </a:rPr>
              <a:t>the staff of the (BSNB</a:t>
            </a:r>
            <a:r>
              <a:rPr lang="en-US" sz="14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Elaboration of catalogue of courses offered to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Methods of attracting potential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1400" dirty="0">
                <a:latin typeface="Calibri" panose="020F0502020204030204" pitchFamily="34" charset="0"/>
              </a:rPr>
              <a:t>study the questions of financing and </a:t>
            </a:r>
            <a:r>
              <a:rPr lang="en-GB" sz="1400" dirty="0" smtClean="0">
                <a:latin typeface="Calibri" panose="020F0502020204030204" pitchFamily="34" charset="0"/>
              </a:rPr>
              <a:t>dissemination</a:t>
            </a:r>
          </a:p>
          <a:p>
            <a:pPr>
              <a:lnSpc>
                <a:spcPct val="150000"/>
              </a:lnSpc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Gained experience will be used to develop a network model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Planned Training activities: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14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Calibri" panose="020F0502020204030204" pitchFamily="34" charset="0"/>
              </a:rPr>
              <a:t>2.1 </a:t>
            </a:r>
            <a:r>
              <a:rPr lang="en-US" sz="1400" dirty="0">
                <a:latin typeface="Calibri" panose="020F0502020204030204" pitchFamily="34" charset="0"/>
              </a:rPr>
              <a:t>Scoping and Market Needs </a:t>
            </a:r>
            <a:r>
              <a:rPr lang="en-US" sz="1400" dirty="0" smtClean="0">
                <a:latin typeface="Calibri" panose="020F0502020204030204" pitchFamily="34" charset="0"/>
              </a:rPr>
              <a:t>Analysis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2.2 Purchasing equipment, Installation and preparation the </a:t>
            </a:r>
            <a:r>
              <a:rPr lang="en-US" sz="1400" dirty="0" smtClean="0">
                <a:latin typeface="Calibri" panose="020F0502020204030204" pitchFamily="34" charset="0"/>
              </a:rPr>
              <a:t>Bureau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2.3 Training to study of the experience of European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Tasks: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751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9512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i="1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i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2.1 </a:t>
            </a:r>
            <a:r>
              <a:rPr lang="en-US" sz="1600" b="1" dirty="0">
                <a:latin typeface="Calibri" panose="020F0502020204030204" pitchFamily="34" charset="0"/>
              </a:rPr>
              <a:t>Scoping and Market Needs </a:t>
            </a:r>
            <a:r>
              <a:rPr lang="en-US" sz="1600" b="1" dirty="0" smtClean="0">
                <a:latin typeface="Calibri" panose="020F0502020204030204" pitchFamily="34" charset="0"/>
              </a:rPr>
              <a:t>Analysis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76744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Providing a scoping and needs analysis exercise </a:t>
            </a:r>
            <a:r>
              <a:rPr lang="en-US" sz="1400" dirty="0" smtClean="0">
                <a:latin typeface="Calibri" panose="020F0502020204030204" pitchFamily="34" charset="0"/>
              </a:rPr>
              <a:t>to investigate </a:t>
            </a:r>
            <a:r>
              <a:rPr lang="en-US" sz="1400" dirty="0">
                <a:latin typeface="Calibri" panose="020F0502020204030204" pitchFamily="34" charset="0"/>
              </a:rPr>
              <a:t>the current status in the field of </a:t>
            </a:r>
            <a:r>
              <a:rPr lang="en-US" sz="1400" dirty="0" smtClean="0">
                <a:latin typeface="Calibri" panose="020F0502020204030204" pitchFamily="34" charset="0"/>
              </a:rPr>
              <a:t>unemployment and poverty </a:t>
            </a:r>
            <a:r>
              <a:rPr lang="en-US" sz="1400" dirty="0">
                <a:latin typeface="Calibri" panose="020F0502020204030204" pitchFamily="34" charset="0"/>
              </a:rPr>
              <a:t>issues, actual market demands, trends </a:t>
            </a:r>
            <a:r>
              <a:rPr lang="en-US" sz="1400" dirty="0" smtClean="0">
                <a:latin typeface="Calibri" panose="020F0502020204030204" pitchFamily="34" charset="0"/>
              </a:rPr>
              <a:t>and needs </a:t>
            </a:r>
            <a:r>
              <a:rPr lang="en-US" sz="1400" dirty="0">
                <a:latin typeface="Calibri" panose="020F0502020204030204" pitchFamily="34" charset="0"/>
              </a:rPr>
              <a:t>as well government policies and regulations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investigation will commence with desk research </a:t>
            </a:r>
            <a:r>
              <a:rPr lang="en-US" sz="1400" dirty="0" smtClean="0">
                <a:latin typeface="Calibri" panose="020F0502020204030204" pitchFamily="34" charset="0"/>
              </a:rPr>
              <a:t>and on-Line </a:t>
            </a:r>
            <a:r>
              <a:rPr lang="en-US" sz="1400" dirty="0">
                <a:latin typeface="Calibri" panose="020F0502020204030204" pitchFamily="34" charset="0"/>
              </a:rPr>
              <a:t>survey for Jordanian Stakeholders, including </a:t>
            </a:r>
            <a:r>
              <a:rPr lang="en-US" sz="1400" dirty="0" smtClean="0">
                <a:latin typeface="Calibri" panose="020F0502020204030204" pitchFamily="34" charset="0"/>
              </a:rPr>
              <a:t>new graduates, </a:t>
            </a:r>
            <a:r>
              <a:rPr lang="en-US" sz="1400" dirty="0">
                <a:latin typeface="Calibri" panose="020F0502020204030204" pitchFamily="34" charset="0"/>
              </a:rPr>
              <a:t>student, local community, enterprises </a:t>
            </a:r>
            <a:r>
              <a:rPr lang="en-US" sz="1400" dirty="0" smtClean="0">
                <a:latin typeface="Calibri" panose="020F0502020204030204" pitchFamily="34" charset="0"/>
              </a:rPr>
              <a:t>and governmental </a:t>
            </a:r>
            <a:r>
              <a:rPr lang="en-US" sz="1400" dirty="0">
                <a:latin typeface="Calibri" panose="020F0502020204030204" pitchFamily="34" charset="0"/>
              </a:rPr>
              <a:t>bodies.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JUST</a:t>
            </a:r>
            <a:r>
              <a:rPr lang="en-US" sz="1400" dirty="0">
                <a:latin typeface="Calibri" panose="020F0502020204030204" pitchFamily="34" charset="0"/>
              </a:rPr>
              <a:t>, UJ, GKM, MPWH, TTU, </a:t>
            </a:r>
            <a:r>
              <a:rPr lang="en-US" sz="1400" dirty="0" smtClean="0">
                <a:latin typeface="Calibri" panose="020F0502020204030204" pitchFamily="34" charset="0"/>
              </a:rPr>
              <a:t>AHU, UCY </a:t>
            </a:r>
            <a:r>
              <a:rPr lang="en-US" sz="1400" dirty="0">
                <a:latin typeface="Calibri" panose="020F0502020204030204" pitchFamily="34" charset="0"/>
              </a:rPr>
              <a:t>will be involve in this task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9038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0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15-10-2019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2.2 Purchasing </a:t>
            </a:r>
            <a:r>
              <a:rPr lang="en-US" sz="1600" b="1" dirty="0">
                <a:latin typeface="Calibri" panose="020F0502020204030204" pitchFamily="34" charset="0"/>
              </a:rPr>
              <a:t>equipment, installation and preparation </a:t>
            </a:r>
            <a:r>
              <a:rPr lang="en-US" sz="1600" b="1" dirty="0" smtClean="0">
                <a:latin typeface="Calibri" panose="020F0502020204030204" pitchFamily="34" charset="0"/>
              </a:rPr>
              <a:t>the </a:t>
            </a:r>
            <a:r>
              <a:rPr lang="en-GB" sz="1600" b="1" dirty="0" smtClean="0">
                <a:latin typeface="Calibri" panose="020F0502020204030204" pitchFamily="34" charset="0"/>
              </a:rPr>
              <a:t>BSNB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main purpose of this activity is equipment of </a:t>
            </a:r>
            <a:r>
              <a:rPr lang="en-US" sz="1400" dirty="0" smtClean="0">
                <a:latin typeface="Calibri" panose="020F0502020204030204" pitchFamily="34" charset="0"/>
              </a:rPr>
              <a:t>allocated rooms </a:t>
            </a:r>
            <a:r>
              <a:rPr lang="en-US" sz="1400" dirty="0">
                <a:latin typeface="Calibri" panose="020F0502020204030204" pitchFamily="34" charset="0"/>
              </a:rPr>
              <a:t>for centers and equipping them with the </a:t>
            </a:r>
            <a:r>
              <a:rPr lang="en-US" sz="1400" dirty="0" smtClean="0">
                <a:latin typeface="Calibri" panose="020F0502020204030204" pitchFamily="34" charset="0"/>
              </a:rPr>
              <a:t>modern </a:t>
            </a:r>
            <a:r>
              <a:rPr lang="en-GB" sz="1400" dirty="0" smtClean="0">
                <a:latin typeface="Calibri" panose="020F0502020204030204" pitchFamily="34" charset="0"/>
              </a:rPr>
              <a:t>information technology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400" dirty="0" smtClean="0">
                <a:latin typeface="Calibri" panose="020F0502020204030204" pitchFamily="34" charset="0"/>
              </a:rPr>
              <a:t>Erasmus </a:t>
            </a:r>
            <a:r>
              <a:rPr lang="en-GB" sz="1400" dirty="0">
                <a:latin typeface="Calibri" panose="020F0502020204030204" pitchFamily="34" charset="0"/>
              </a:rPr>
              <a:t>and MU regulation </a:t>
            </a:r>
            <a:r>
              <a:rPr lang="en-GB" sz="1400" dirty="0" smtClean="0">
                <a:latin typeface="Calibri" panose="020F0502020204030204" pitchFamily="34" charset="0"/>
              </a:rPr>
              <a:t>will </a:t>
            </a:r>
            <a:r>
              <a:rPr lang="en-US" sz="1400" dirty="0" smtClean="0">
                <a:latin typeface="Calibri" panose="020F0502020204030204" pitchFamily="34" charset="0"/>
              </a:rPr>
              <a:t>be </a:t>
            </a:r>
            <a:r>
              <a:rPr lang="en-US" sz="1400" dirty="0">
                <a:latin typeface="Calibri" panose="020F0502020204030204" pitchFamily="34" charset="0"/>
              </a:rPr>
              <a:t>followed in purchasing the </a:t>
            </a:r>
            <a:r>
              <a:rPr lang="en-US" sz="1400" dirty="0" smtClean="0">
                <a:latin typeface="Calibri" panose="020F0502020204030204" pitchFamily="34" charset="0"/>
              </a:rPr>
              <a:t>equipment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All the equipment </a:t>
            </a:r>
            <a:r>
              <a:rPr lang="en-US" sz="1400" dirty="0">
                <a:latin typeface="Calibri" panose="020F0502020204030204" pitchFamily="34" charset="0"/>
              </a:rPr>
              <a:t>will be purchased to help the training </a:t>
            </a:r>
            <a:r>
              <a:rPr lang="en-US" sz="1400" dirty="0" smtClean="0">
                <a:latin typeface="Calibri" panose="020F0502020204030204" pitchFamily="34" charset="0"/>
              </a:rPr>
              <a:t>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Data show, laptops, routers and computers will be </a:t>
            </a:r>
            <a:r>
              <a:rPr lang="en-US" sz="1400" dirty="0" smtClean="0">
                <a:latin typeface="Calibri" panose="020F0502020204030204" pitchFamily="34" charset="0"/>
              </a:rPr>
              <a:t>installed in </a:t>
            </a:r>
            <a:r>
              <a:rPr lang="en-US" sz="1400" dirty="0">
                <a:latin typeface="Calibri" panose="020F0502020204030204" pitchFamily="34" charset="0"/>
              </a:rPr>
              <a:t>the training rooms at the partner </a:t>
            </a:r>
            <a:r>
              <a:rPr lang="en-US" sz="1400" dirty="0" smtClean="0">
                <a:latin typeface="Calibri" panose="020F0502020204030204" pitchFamily="34" charset="0"/>
              </a:rPr>
              <a:t>universities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21344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15-2-2019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2.3 Training </a:t>
            </a:r>
            <a:r>
              <a:rPr lang="en-US" sz="1600" b="1" dirty="0">
                <a:latin typeface="Calibri" panose="020F0502020204030204" pitchFamily="34" charset="0"/>
              </a:rPr>
              <a:t>to study of the experience of European</a:t>
            </a: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Representatives of each partner from Jordan will have </a:t>
            </a:r>
            <a:r>
              <a:rPr lang="en-US" sz="1400" dirty="0" smtClean="0">
                <a:latin typeface="Calibri" panose="020F0502020204030204" pitchFamily="34" charset="0"/>
              </a:rPr>
              <a:t>a training </a:t>
            </a:r>
            <a:r>
              <a:rPr lang="en-US" sz="1400" dirty="0">
                <a:latin typeface="Calibri" panose="020F0502020204030204" pitchFamily="34" charset="0"/>
              </a:rPr>
              <a:t>at European universities in </a:t>
            </a:r>
            <a:r>
              <a:rPr lang="en-US" sz="1400" dirty="0" smtClean="0">
                <a:latin typeface="Calibri" panose="020F0502020204030204" pitchFamily="34" charset="0"/>
              </a:rPr>
              <a:t>UCY</a:t>
            </a:r>
            <a:endParaRPr lang="en-US" sz="1400" dirty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Partners </a:t>
            </a:r>
            <a:r>
              <a:rPr lang="en-US" sz="1400" dirty="0">
                <a:latin typeface="Calibri" panose="020F0502020204030204" pitchFamily="34" charset="0"/>
              </a:rPr>
              <a:t>of </a:t>
            </a:r>
            <a:r>
              <a:rPr lang="en-US" sz="1400" dirty="0" smtClean="0">
                <a:latin typeface="Calibri" panose="020F0502020204030204" pitchFamily="34" charset="0"/>
              </a:rPr>
              <a:t>ISLA, HTWK</a:t>
            </a:r>
            <a:r>
              <a:rPr lang="en-US" sz="1400" dirty="0">
                <a:latin typeface="Calibri" panose="020F0502020204030204" pitchFamily="34" charset="0"/>
              </a:rPr>
              <a:t>, Int@E will share their experience about </a:t>
            </a:r>
            <a:r>
              <a:rPr lang="en-US" sz="1400" dirty="0" smtClean="0">
                <a:latin typeface="Calibri" panose="020F0502020204030204" pitchFamily="34" charset="0"/>
              </a:rPr>
              <a:t>Vocational Educational </a:t>
            </a:r>
            <a:r>
              <a:rPr lang="en-US" sz="1400" dirty="0">
                <a:latin typeface="Calibri" panose="020F0502020204030204" pitchFamily="34" charset="0"/>
              </a:rPr>
              <a:t>Training (VET) at </a:t>
            </a:r>
            <a:r>
              <a:rPr lang="en-US" sz="1400" dirty="0" smtClean="0">
                <a:latin typeface="Calibri" panose="020F0502020204030204" pitchFamily="34" charset="0"/>
              </a:rPr>
              <a:t>training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</a:t>
            </a:r>
            <a:r>
              <a:rPr lang="en-US" sz="1400" dirty="0" smtClean="0">
                <a:latin typeface="Calibri" panose="020F0502020204030204" pitchFamily="34" charset="0"/>
              </a:rPr>
              <a:t>will focus </a:t>
            </a:r>
            <a:r>
              <a:rPr lang="en-US" sz="1400" dirty="0">
                <a:latin typeface="Calibri" panose="020F0502020204030204" pitchFamily="34" charset="0"/>
              </a:rPr>
              <a:t>on issues Personal and </a:t>
            </a:r>
            <a:r>
              <a:rPr lang="en-US" sz="1400" dirty="0" smtClean="0">
                <a:latin typeface="Calibri" panose="020F0502020204030204" pitchFamily="34" charset="0"/>
              </a:rPr>
              <a:t>Communication </a:t>
            </a:r>
            <a:r>
              <a:rPr lang="en-US" sz="1400" dirty="0">
                <a:latin typeface="Calibri" panose="020F0502020204030204" pitchFamily="34" charset="0"/>
              </a:rPr>
              <a:t>Skills </a:t>
            </a:r>
            <a:r>
              <a:rPr lang="en-US" sz="1400" dirty="0" smtClean="0">
                <a:latin typeface="Calibri" panose="020F0502020204030204" pitchFamily="34" charset="0"/>
              </a:rPr>
              <a:t>job hunting </a:t>
            </a:r>
            <a:r>
              <a:rPr lang="en-US" sz="1400" dirty="0">
                <a:latin typeface="Calibri" panose="020F0502020204030204" pitchFamily="34" charset="0"/>
              </a:rPr>
              <a:t>skills, interview skills, career </a:t>
            </a:r>
            <a:r>
              <a:rPr lang="en-US" sz="1400" dirty="0" smtClean="0">
                <a:latin typeface="Calibri" panose="020F0502020204030204" pitchFamily="34" charset="0"/>
              </a:rPr>
              <a:t>development, interview </a:t>
            </a:r>
            <a:r>
              <a:rPr lang="en-US" sz="1400" dirty="0">
                <a:latin typeface="Calibri" panose="020F0502020204030204" pitchFamily="34" charset="0"/>
              </a:rPr>
              <a:t>skills, </a:t>
            </a:r>
            <a:r>
              <a:rPr lang="en-US" sz="1400" dirty="0" smtClean="0">
                <a:latin typeface="Calibri" panose="020F0502020204030204" pitchFamily="34" charset="0"/>
              </a:rPr>
              <a:t>behavior-Critical </a:t>
            </a:r>
            <a:r>
              <a:rPr lang="en-US" sz="1400" dirty="0">
                <a:latin typeface="Calibri" panose="020F0502020204030204" pitchFamily="34" charset="0"/>
              </a:rPr>
              <a:t>Thinking in </a:t>
            </a:r>
            <a:r>
              <a:rPr lang="en-US" sz="1400" dirty="0" smtClean="0">
                <a:latin typeface="Calibri" panose="020F0502020204030204" pitchFamily="34" charset="0"/>
              </a:rPr>
              <a:t>Solving Problems </a:t>
            </a:r>
            <a:r>
              <a:rPr lang="en-US" sz="1400" dirty="0">
                <a:latin typeface="Calibri" panose="020F0502020204030204" pitchFamily="34" charset="0"/>
              </a:rPr>
              <a:t>and the opportunity to participate in </a:t>
            </a:r>
            <a:r>
              <a:rPr lang="en-US" sz="1400" dirty="0" smtClean="0">
                <a:latin typeface="Calibri" panose="020F0502020204030204" pitchFamily="34" charset="0"/>
              </a:rPr>
              <a:t>Industry </a:t>
            </a:r>
            <a:r>
              <a:rPr lang="en-GB" sz="1400" dirty="0" smtClean="0">
                <a:latin typeface="Calibri" panose="020F0502020204030204" pitchFamily="34" charset="0"/>
              </a:rPr>
              <a:t>Awareness Experiences</a:t>
            </a: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A </a:t>
            </a:r>
            <a:r>
              <a:rPr lang="en-US" sz="1400" dirty="0" smtClean="0">
                <a:latin typeface="Calibri" panose="020F0502020204030204" pitchFamily="34" charset="0"/>
              </a:rPr>
              <a:t>coordination </a:t>
            </a:r>
            <a:r>
              <a:rPr lang="en-US" sz="1400" dirty="0">
                <a:latin typeface="Calibri" panose="020F0502020204030204" pitchFamily="34" charset="0"/>
              </a:rPr>
              <a:t>meeting of all partners will be </a:t>
            </a:r>
            <a:r>
              <a:rPr lang="en-US" sz="1400" dirty="0" smtClean="0">
                <a:latin typeface="Calibri" panose="020F0502020204030204" pitchFamily="34" charset="0"/>
              </a:rPr>
              <a:t>conducted during </a:t>
            </a:r>
            <a:r>
              <a:rPr lang="en-US" sz="1400" dirty="0">
                <a:latin typeface="Calibri" panose="020F0502020204030204" pitchFamily="34" charset="0"/>
              </a:rPr>
              <a:t>this training in order to save project </a:t>
            </a:r>
            <a:r>
              <a:rPr lang="en-US" sz="1400" dirty="0" smtClean="0">
                <a:latin typeface="Calibri" panose="020F0502020204030204" pitchFamily="34" charset="0"/>
              </a:rPr>
              <a:t>funds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26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483768" y="3140968"/>
            <a:ext cx="3908827" cy="801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n-GB" sz="2200" b="1" dirty="0" smtClean="0"/>
              <a:t>Many Thanks for Your Attention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xmlns="" val="214911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81D5C8-D91A-422A-B370-08BD79B8CE72}"/>
</file>

<file path=customXml/itemProps2.xml><?xml version="1.0" encoding="utf-8"?>
<ds:datastoreItem xmlns:ds="http://schemas.openxmlformats.org/officeDocument/2006/customXml" ds:itemID="{E47989AB-123E-4F6B-A8F7-F576044A17F4}"/>
</file>

<file path=customXml/itemProps3.xml><?xml version="1.0" encoding="utf-8"?>
<ds:datastoreItem xmlns:ds="http://schemas.openxmlformats.org/officeDocument/2006/customXml" ds:itemID="{7282E2DD-08EB-476C-841A-AD40758CAED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561</Words>
  <Application>Microsoft Office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18</cp:revision>
  <dcterms:created xsi:type="dcterms:W3CDTF">2018-09-11T16:13:06Z</dcterms:created>
  <dcterms:modified xsi:type="dcterms:W3CDTF">2019-03-09T13:15:08Z</dcterms:modified>
</cp:coreProperties>
</file>